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7" r:id="rId1"/>
  </p:sldMasterIdLst>
  <p:notesMasterIdLst>
    <p:notesMasterId r:id="rId34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8" r:id="rId14"/>
    <p:sldId id="291" r:id="rId15"/>
    <p:sldId id="268" r:id="rId16"/>
    <p:sldId id="269" r:id="rId17"/>
    <p:sldId id="270" r:id="rId18"/>
    <p:sldId id="273" r:id="rId19"/>
    <p:sldId id="274" r:id="rId20"/>
    <p:sldId id="271" r:id="rId21"/>
    <p:sldId id="272" r:id="rId22"/>
    <p:sldId id="278" r:id="rId23"/>
    <p:sldId id="275" r:id="rId24"/>
    <p:sldId id="285" r:id="rId25"/>
    <p:sldId id="276" r:id="rId26"/>
    <p:sldId id="286" r:id="rId27"/>
    <p:sldId id="287" r:id="rId28"/>
    <p:sldId id="289" r:id="rId29"/>
    <p:sldId id="280" r:id="rId30"/>
    <p:sldId id="282" r:id="rId31"/>
    <p:sldId id="290" r:id="rId32"/>
    <p:sldId id="284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4C15"/>
    <a:srgbClr val="D9D9D9"/>
    <a:srgbClr val="FFC000"/>
    <a:srgbClr val="000000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xampp\htdocs\cgnst\public_html\wm\Auswertung50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xampp\htdocs\cgnst\public_html\wm\Auswertung500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xampp\htdocs\cgnst\public_html\wm\Auswertung500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2400" dirty="0">
                <a:solidFill>
                  <a:schemeClr val="bg1"/>
                </a:solidFill>
              </a:rPr>
              <a:t>Nach Startposition</a:t>
            </a:r>
          </a:p>
          <a:p>
            <a:pPr>
              <a:defRPr/>
            </a:pPr>
            <a:endParaRPr lang="de-DE" sz="2400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14600174978127736"/>
          <c:y val="1.85186426164814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103-4334-A2FE-83D1AB2ED9B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103-4334-A2FE-83D1AB2ED9B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3103-4334-A2FE-83D1AB2ED9B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3103-4334-A2FE-83D1AB2ED9B9}"/>
              </c:ext>
            </c:extLst>
          </c:dPt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3103-4334-A2FE-83D1AB2ED9B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3103-4334-A2FE-83D1AB2ED9B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3103-4334-A2FE-83D1AB2ED9B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3103-4334-A2FE-83D1AB2ED9B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auswertung!$E$1:$H$1</c:f>
              <c:strCache>
                <c:ptCount val="4"/>
                <c:pt idx="0">
                  <c:v>A Gewinnt</c:v>
                </c:pt>
                <c:pt idx="1">
                  <c:v>B Gewinnt</c:v>
                </c:pt>
                <c:pt idx="2">
                  <c:v>C Gewinnt</c:v>
                </c:pt>
                <c:pt idx="3">
                  <c:v>D Gewinnt</c:v>
                </c:pt>
              </c:strCache>
            </c:strRef>
          </c:cat>
          <c:val>
            <c:numRef>
              <c:f>auswertung!$E$41:$H$41</c:f>
              <c:numCache>
                <c:formatCode>General</c:formatCode>
                <c:ptCount val="4"/>
                <c:pt idx="0">
                  <c:v>22</c:v>
                </c:pt>
                <c:pt idx="1">
                  <c:v>8</c:v>
                </c:pt>
                <c:pt idx="2">
                  <c:v>5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3103-4334-A2FE-83D1AB2ED9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4282552287801638E-2"/>
          <c:y val="0.81156657656598896"/>
          <c:w val="0.90484390305912632"/>
          <c:h val="0.1585826771653543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1800" dirty="0" smtClean="0">
                <a:solidFill>
                  <a:schemeClr val="bg1"/>
                </a:solidFill>
              </a:rPr>
              <a:t>Nach Eingang erste Kurve</a:t>
            </a:r>
            <a:endParaRPr lang="de-DE" sz="1800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15405047503669531"/>
          <c:y val="5.20966981694647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A3E-401F-9240-515C9CCF520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A3E-401F-9240-515C9CCF520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3A3E-401F-9240-515C9CCF520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3A3E-401F-9240-515C9CCF520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auswertung!$I$1:$L$1</c:f>
              <c:strCache>
                <c:ptCount val="4"/>
                <c:pt idx="0">
                  <c:v>Nach Start 1</c:v>
                </c:pt>
                <c:pt idx="1">
                  <c:v>Nach Start 2</c:v>
                </c:pt>
                <c:pt idx="2">
                  <c:v>Nach Start 3</c:v>
                </c:pt>
                <c:pt idx="3">
                  <c:v>Nach Start 4</c:v>
                </c:pt>
              </c:strCache>
            </c:strRef>
          </c:cat>
          <c:val>
            <c:numRef>
              <c:f>auswertung!$I$41:$L$41</c:f>
              <c:numCache>
                <c:formatCode>General</c:formatCode>
                <c:ptCount val="4"/>
                <c:pt idx="0">
                  <c:v>24</c:v>
                </c:pt>
                <c:pt idx="1">
                  <c:v>6</c:v>
                </c:pt>
                <c:pt idx="2">
                  <c:v>7</c:v>
                </c:pt>
                <c:pt idx="3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3A3E-401F-9240-515C9CCF52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4282552287801638E-2"/>
          <c:y val="0.81156657656598896"/>
          <c:w val="0.90484390305912632"/>
          <c:h val="0.1585826771653543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2000" dirty="0" smtClean="0">
                <a:solidFill>
                  <a:schemeClr val="bg1"/>
                </a:solidFill>
              </a:rPr>
              <a:t>Eingang Zielgrade</a:t>
            </a:r>
            <a:endParaRPr lang="de-DE" sz="2000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23220009263547939"/>
          <c:y val="7.584813967337643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753-48AB-94A5-2D406F00BBF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753-48AB-94A5-2D406F00BBF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753-48AB-94A5-2D406F00BBF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B753-48AB-94A5-2D406F00BBF2}"/>
              </c:ext>
            </c:extLst>
          </c:dPt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B753-48AB-94A5-2D406F00BBF2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1.51816643936838E-2"/>
                  <c:y val="-1.4900934403012742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B753-48AB-94A5-2D406F00BBF2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B753-48AB-94A5-2D406F00BBF2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auswertung!$M$1:$P$1</c:f>
              <c:strCache>
                <c:ptCount val="4"/>
                <c:pt idx="0">
                  <c:v>Zielgrade 1</c:v>
                </c:pt>
                <c:pt idx="1">
                  <c:v>Zielgrade 2</c:v>
                </c:pt>
                <c:pt idx="2">
                  <c:v>Zielgrade 3</c:v>
                </c:pt>
                <c:pt idx="3">
                  <c:v>Zielgrade 4</c:v>
                </c:pt>
              </c:strCache>
            </c:strRef>
          </c:cat>
          <c:val>
            <c:numRef>
              <c:f>auswertung!$M$41:$P$41</c:f>
              <c:numCache>
                <c:formatCode>General</c:formatCode>
                <c:ptCount val="4"/>
                <c:pt idx="0">
                  <c:v>35</c:v>
                </c:pt>
                <c:pt idx="1">
                  <c:v>4</c:v>
                </c:pt>
                <c:pt idx="2">
                  <c:v>1</c:v>
                </c:pt>
                <c:pt idx="3">
                  <c:v>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B753-48AB-94A5-2D406F00BB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4282552287801638E-2"/>
          <c:y val="0.81156657656598896"/>
          <c:w val="0.90484390305912632"/>
          <c:h val="0.1585826771653543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jpg>
</file>

<file path=ppt/media/image12.PNG>
</file>

<file path=ppt/media/image13.jpg>
</file>

<file path=ppt/media/image14.jpe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FFA806-75A9-45EE-8444-7A70FDDB7FDD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2B0C0A-C1DE-43B4-A0CD-46A30F6B92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4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B0C0A-C1DE-43B4-A0CD-46A30F6B92A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695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B0C0A-C1DE-43B4-A0CD-46A30F6B92A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0319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B0C0A-C1DE-43B4-A0CD-46A30F6B92A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3452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B0C0A-C1DE-43B4-A0CD-46A30F6B92A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895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6763728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768270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564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298856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6575159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51111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232595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3120643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70988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63145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85289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6280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cst-skate.de/wm/500m.php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yLzP9fLFw7c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t-skate.de/w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467004"/>
            <a:ext cx="12192000" cy="3309257"/>
          </a:xfrm>
        </p:spPr>
        <p:txBody>
          <a:bodyPr>
            <a:noAutofit/>
          </a:bodyPr>
          <a:lstStyle/>
          <a:p>
            <a:r>
              <a:rPr lang="de-DE" sz="19900" dirty="0" smtClean="0">
                <a:solidFill>
                  <a:schemeClr val="bg1"/>
                </a:solidFill>
              </a:rPr>
              <a:t>500m</a:t>
            </a:r>
            <a:br>
              <a:rPr lang="de-DE" sz="19900" dirty="0" smtClean="0">
                <a:solidFill>
                  <a:schemeClr val="bg1"/>
                </a:solidFill>
              </a:rPr>
            </a:br>
            <a:r>
              <a:rPr lang="de-DE" sz="4400" dirty="0" smtClean="0">
                <a:solidFill>
                  <a:schemeClr val="bg1">
                    <a:lumMod val="50000"/>
                  </a:schemeClr>
                </a:solidFill>
              </a:rPr>
              <a:t>(+x)</a:t>
            </a:r>
            <a:endParaRPr lang="de-DE" sz="4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8865326" y="5981655"/>
            <a:ext cx="29187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>
                    <a:lumMod val="75000"/>
                  </a:schemeClr>
                </a:solidFill>
              </a:rPr>
              <a:t>Von Timo Lehnertz</a:t>
            </a:r>
            <a:endParaRPr lang="de-DE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0997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559" y="4441018"/>
            <a:ext cx="2229730" cy="222973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29" y="4352254"/>
            <a:ext cx="1643236" cy="2407258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USA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1924865" y="5555883"/>
            <a:ext cx="1649439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Joe </a:t>
            </a:r>
            <a:r>
              <a:rPr lang="de-DE" sz="2400" b="1" dirty="0" err="1" smtClean="0">
                <a:solidFill>
                  <a:schemeClr val="bg1"/>
                </a:solidFill>
              </a:rPr>
              <a:t>Mantia</a:t>
            </a:r>
            <a:endParaRPr lang="de-DE" sz="2000" dirty="0" smtClean="0">
              <a:solidFill>
                <a:schemeClr val="bg1"/>
              </a:solidFill>
            </a:endParaRPr>
          </a:p>
          <a:p>
            <a:r>
              <a:rPr lang="de-DE" sz="2000" dirty="0" smtClean="0">
                <a:solidFill>
                  <a:schemeClr val="bg1"/>
                </a:solidFill>
              </a:rPr>
              <a:t>3 x Gold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1 x Bronze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8517758" y="5603728"/>
            <a:ext cx="3185741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sz="2000" dirty="0" smtClean="0">
              <a:solidFill>
                <a:schemeClr val="bg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217540" y="5342021"/>
            <a:ext cx="1850671" cy="1358987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Erin Jackson</a:t>
            </a: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1 x Silber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3 x Bronze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51" y="652152"/>
            <a:ext cx="12192000" cy="357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2168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Spanien</a:t>
            </a:r>
            <a:endParaRPr lang="de-DE" sz="32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" y="882760"/>
            <a:ext cx="12192000" cy="355825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078" y="4550363"/>
            <a:ext cx="3984859" cy="2241483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5676485" y="4739003"/>
            <a:ext cx="1850671" cy="7825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Nil </a:t>
            </a:r>
            <a:r>
              <a:rPr lang="de-DE" sz="2400" dirty="0" err="1" smtClean="0"/>
              <a:t>Llop</a:t>
            </a:r>
            <a:endParaRPr lang="de-DE" sz="2400" b="1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</p:txBody>
      </p:sp>
      <p:sp>
        <p:nvSpPr>
          <p:cNvPr id="9" name="Rechteck 8"/>
          <p:cNvSpPr/>
          <p:nvPr/>
        </p:nvSpPr>
        <p:spPr>
          <a:xfrm>
            <a:off x="5958251" y="5832909"/>
            <a:ext cx="1973367" cy="798774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Nerea </a:t>
            </a:r>
            <a:r>
              <a:rPr lang="de-DE" sz="2400" b="1" dirty="0" err="1" smtClean="0">
                <a:solidFill>
                  <a:schemeClr val="bg1"/>
                </a:solidFill>
              </a:rPr>
              <a:t>Langa</a:t>
            </a:r>
            <a:endParaRPr lang="de-DE" sz="2000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</p:txBody>
      </p:sp>
    </p:spTree>
    <p:extLst>
      <p:ext uri="{BB962C8B-B14F-4D97-AF65-F5344CB8AC3E}">
        <p14:creationId xmlns:p14="http://schemas.microsoft.com/office/powerpoint/2010/main" val="2259074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Deutschland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5958251" y="5832909"/>
            <a:ext cx="1973367" cy="798774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 smtClean="0">
                <a:solidFill>
                  <a:schemeClr val="bg1"/>
                </a:solidFill>
              </a:rPr>
              <a:t>Nere</a:t>
            </a:r>
            <a:r>
              <a:rPr lang="de-DE" sz="2400" b="1" dirty="0" smtClean="0">
                <a:solidFill>
                  <a:schemeClr val="bg1"/>
                </a:solidFill>
              </a:rPr>
              <a:t> </a:t>
            </a:r>
            <a:r>
              <a:rPr lang="de-DE" sz="2400" b="1" dirty="0" err="1" smtClean="0">
                <a:solidFill>
                  <a:schemeClr val="bg1"/>
                </a:solidFill>
              </a:rPr>
              <a:t>Langa</a:t>
            </a:r>
            <a:endParaRPr lang="de-DE" sz="2000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03" y="925626"/>
            <a:ext cx="12076497" cy="3539903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03" y="4739003"/>
            <a:ext cx="2033896" cy="2031777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1606587" y="5878033"/>
            <a:ext cx="2447237" cy="7825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Simon Albrecht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1 x Bronze 2014</a:t>
            </a:r>
          </a:p>
        </p:txBody>
      </p:sp>
    </p:spTree>
    <p:extLst>
      <p:ext uri="{BB962C8B-B14F-4D97-AF65-F5344CB8AC3E}">
        <p14:creationId xmlns:p14="http://schemas.microsoft.com/office/powerpoint/2010/main" val="2450880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0100" y="0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>
                    <a:lumMod val="85000"/>
                  </a:schemeClr>
                </a:solidFill>
              </a:rPr>
              <a:t>Zeiten im Jahresverlauf</a:t>
            </a:r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2350886"/>
              </p:ext>
            </p:extLst>
          </p:nvPr>
        </p:nvGraphicFramePr>
        <p:xfrm>
          <a:off x="-1" y="1244976"/>
          <a:ext cx="12192000" cy="5613023"/>
        </p:xfrm>
        <a:graphic>
          <a:graphicData uri="http://schemas.openxmlformats.org/drawingml/2006/table">
            <a:tbl>
              <a:tblPr/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48236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</a:rPr>
                        <a:t>Disziplin</a:t>
                      </a:r>
                      <a:endParaRPr lang="de-DE" sz="1400" dirty="0">
                        <a:solidFill>
                          <a:schemeClr val="bg1"/>
                        </a:solidFill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</a:rPr>
                        <a:t>Geschlecht</a:t>
                      </a:r>
                      <a:endParaRPr lang="de-DE" sz="1400" dirty="0">
                        <a:solidFill>
                          <a:schemeClr val="bg1"/>
                        </a:solidFill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2009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Avg</a:t>
                      </a:r>
                      <a:endParaRPr lang="de-DE" sz="1400" dirty="0">
                        <a:solidFill>
                          <a:schemeClr val="bg1"/>
                        </a:solidFill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11.59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9.83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9.44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9.99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10.09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10.58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10.21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10.22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84.01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84.74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87.27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84.33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85.75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83.56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82.8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de-DE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81.64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>
                        <a:solidFill>
                          <a:schemeClr val="bg1"/>
                        </a:solidFill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de-DE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68.87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1000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91.77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96.41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92.07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92.95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92.16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91.11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89.62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87.69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de-DE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93.25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87.48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16.06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17.19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16.05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17.04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16.06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16.06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17.3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16.54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18.01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18.09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17.08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18.54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18.8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18.09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200 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16.77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15.88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16.33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200 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18.45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17.74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24.76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24.53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24.03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24.01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24.77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24.11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23.42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23.87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24.18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26.97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27.12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25.94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26.38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26.22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25.7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26.03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26.27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41.05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41.5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39.08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39.92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41.13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26.63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40.52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46.2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39.62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44.07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43.79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44.02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42.84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43.14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44.34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43.72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43.61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49.24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44.18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 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40.03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38.62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41.15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39.96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 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45.69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9.7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45.07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33.49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43.06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43.36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43.21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45.29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46.94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46.11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45.86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45.86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one Lap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50.01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25.15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31.26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35.47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one Lap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34.39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56.49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27.55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33.75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38.05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37233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62994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Auffälligkeiten bei Teamkonstellationen im Finale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169247"/>
              </p:ext>
            </p:extLst>
          </p:nvPr>
        </p:nvGraphicFramePr>
        <p:xfrm>
          <a:off x="596767" y="1799925"/>
          <a:ext cx="11203807" cy="5188640"/>
        </p:xfrm>
        <a:graphic>
          <a:graphicData uri="http://schemas.openxmlformats.org/drawingml/2006/table">
            <a:tbl>
              <a:tblPr/>
              <a:tblGrid>
                <a:gridCol w="2463100"/>
                <a:gridCol w="1357356"/>
                <a:gridCol w="1357356"/>
                <a:gridCol w="1357356"/>
                <a:gridCol w="1357356"/>
                <a:gridCol w="3311283"/>
              </a:tblGrid>
              <a:tr h="274514"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2007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Korea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Italia=4 ,Korea=3 ,Korea=1 ,Italia=2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2007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,Italia=3 ,Korea=2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2007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,USA=2 ,Colombia=3 ,Italia=4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2008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France=3 ,Colombia=2 ,Colombia=1 ,USA=4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2008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,New Zealand=3 ,France=4 ,France=2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2008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Korea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Germany=4 ,USA=3 ,USA=2 ,Korea=1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2008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sen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Colombia=4 ,USA=3 ,USA=2 ,Colombia=1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2009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China 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Taipe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China Taipe=1 ,Korea=2 ,Belgium=3 ,Korea=4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2009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USA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USA=1 ,Korea=2 ,Colombia=3 ,Korea=4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France=2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,Korea=3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USA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Colombia=2 ,USA=3 ,Colombia=4 ,USA=1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,China Taipe=2 ,VENEZUELA=3 ,Colombia=4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,USA=2 ,USA=4 ,Italia=3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2011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jun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Colombia=2 ,Germany=4 ,VENEZUELA=3 ,Colombia=1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2011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jun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,Korea=3 ,Colombia=2 ,Korea=4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2012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jun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Germany=4 ,Colombia=1 ,Korea=3 ,Colombia=2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2012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Germany=4 ,France=3 ,Colombia=2 ,Colombia=1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2012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50">
                          <a:solidFill>
                            <a:schemeClr val="bg1"/>
                          </a:solidFill>
                        </a:rPr>
                        <a:t>Colombia=1 ,Colombia=2 ,Italia=3 ,China Taipe=4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2012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South Korea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050">
                          <a:solidFill>
                            <a:schemeClr val="bg1"/>
                          </a:solidFill>
                        </a:rPr>
                        <a:t>Italia=3 ,Italia=2 ,South Korea=1 ,Ecuador=4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2014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=2 ,France=3 ,Korea=4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2014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,Korea=2 ,VENEZUELA=3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2014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,Ecuador=4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=2 ,Italia=3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2015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50" dirty="0">
                          <a:solidFill>
                            <a:schemeClr val="bg1"/>
                          </a:solidFill>
                        </a:rPr>
                        <a:t>Italia=4 ,Colombia=1 ,Colombia=2 ,China </a:t>
                      </a:r>
                      <a:r>
                        <a:rPr lang="it-IT" sz="1050" dirty="0" err="1">
                          <a:solidFill>
                            <a:schemeClr val="bg1"/>
                          </a:solidFill>
                        </a:rPr>
                        <a:t>Taipe</a:t>
                      </a:r>
                      <a:r>
                        <a:rPr lang="it-IT" sz="1050" dirty="0">
                          <a:solidFill>
                            <a:schemeClr val="bg1"/>
                          </a:solidFill>
                        </a:rPr>
                        <a:t>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2015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,VENEZUELA=2 ,France=4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2015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,USA=2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Belgium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2016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sen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France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France=1 ,France=3 ,Korea=2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2016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,Italia=4 ,USA=3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2016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=2 ,USA=3 ,Italia=4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7036067" y="1327130"/>
            <a:ext cx="1623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</a:rPr>
              <a:t>Sieger Land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9248274" y="1327129"/>
            <a:ext cx="1896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</a:rPr>
              <a:t>Platzierungen</a:t>
            </a:r>
            <a:endParaRPr lang="de-D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2422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4945" y="257893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de-DE" sz="11500" dirty="0" smtClean="0">
                <a:solidFill>
                  <a:schemeClr val="bg1">
                    <a:lumMod val="75000"/>
                  </a:schemeClr>
                </a:solidFill>
              </a:rPr>
              <a:t>Rennverlauf</a:t>
            </a:r>
            <a:endParaRPr lang="de-DE" sz="115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67006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-263195" y="348377"/>
            <a:ext cx="12192000" cy="103033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DE" sz="6600" dirty="0" smtClean="0">
                <a:solidFill>
                  <a:schemeClr val="bg1"/>
                </a:solidFill>
              </a:rPr>
              <a:t>4 Messpunkte:</a:t>
            </a:r>
            <a:endParaRPr lang="de-DE" sz="6600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809" y="1495425"/>
            <a:ext cx="4158885" cy="2286225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694" y="1495425"/>
            <a:ext cx="4462869" cy="2286224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700" y="4413532"/>
            <a:ext cx="4635105" cy="232752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805" y="4414489"/>
            <a:ext cx="4350723" cy="2326564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435808" y="1495425"/>
            <a:ext cx="4158885" cy="2286224"/>
          </a:xfrm>
          <a:prstGeom prst="rect">
            <a:avLst/>
          </a:prstGeom>
          <a:solidFill>
            <a:srgbClr val="000000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dirty="0" smtClean="0"/>
              <a:t>1. Start</a:t>
            </a:r>
            <a:endParaRPr lang="de-DE" sz="6000" dirty="0"/>
          </a:p>
        </p:txBody>
      </p:sp>
      <p:sp>
        <p:nvSpPr>
          <p:cNvPr id="10" name="Rechteck 9"/>
          <p:cNvSpPr/>
          <p:nvPr/>
        </p:nvSpPr>
        <p:spPr>
          <a:xfrm>
            <a:off x="5594693" y="1495425"/>
            <a:ext cx="4462870" cy="2286224"/>
          </a:xfrm>
          <a:prstGeom prst="rect">
            <a:avLst/>
          </a:prstGeom>
          <a:solidFill>
            <a:srgbClr val="000000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dirty="0" smtClean="0"/>
              <a:t>2. Eingang erste Kurve</a:t>
            </a:r>
            <a:endParaRPr lang="de-DE" sz="6000" dirty="0"/>
          </a:p>
        </p:txBody>
      </p:sp>
      <p:sp>
        <p:nvSpPr>
          <p:cNvPr id="13" name="Rechteck 12"/>
          <p:cNvSpPr/>
          <p:nvPr/>
        </p:nvSpPr>
        <p:spPr>
          <a:xfrm>
            <a:off x="1197700" y="4413531"/>
            <a:ext cx="4635105" cy="2327522"/>
          </a:xfrm>
          <a:prstGeom prst="rect">
            <a:avLst/>
          </a:prstGeom>
          <a:solidFill>
            <a:srgbClr val="000000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dirty="0" smtClean="0"/>
              <a:t>3. Eingang Zielgrade</a:t>
            </a:r>
            <a:endParaRPr lang="de-DE" sz="6000" dirty="0"/>
          </a:p>
        </p:txBody>
      </p:sp>
      <p:sp>
        <p:nvSpPr>
          <p:cNvPr id="14" name="Rechteck 13"/>
          <p:cNvSpPr/>
          <p:nvPr/>
        </p:nvSpPr>
        <p:spPr>
          <a:xfrm>
            <a:off x="5832805" y="4413531"/>
            <a:ext cx="4350723" cy="2327522"/>
          </a:xfrm>
          <a:prstGeom prst="rect">
            <a:avLst/>
          </a:prstGeom>
          <a:solidFill>
            <a:srgbClr val="000000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dirty="0" smtClean="0"/>
              <a:t>4. Zieleinlauf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466184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901700"/>
            <a:ext cx="10515600" cy="1127125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40 Rennen von </a:t>
            </a:r>
            <a:r>
              <a:rPr lang="de-DE" dirty="0" err="1" smtClean="0">
                <a:solidFill>
                  <a:schemeClr val="bg1"/>
                </a:solidFill>
              </a:rPr>
              <a:t>Youtube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Mit links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5290"/>
            <a:ext cx="12192000" cy="193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929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Wie stehen die Chancen auf Sieg?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Diagramm 3">
            <a:extLst>
              <a:ext uri="{FF2B5EF4-FFF2-40B4-BE49-F238E27FC236}">
                <a16:creationId xmlns:xdr="http://schemas.openxmlformats.org/drawingml/2006/spreadsheetDrawing" xmlns:a16="http://schemas.microsoft.com/office/drawing/2014/main" xmlns="" xmlns:lc="http://schemas.openxmlformats.org/drawingml/2006/lockedCanvas" id="{00000000-0008-0000-01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0287414"/>
              </p:ext>
            </p:extLst>
          </p:nvPr>
        </p:nvGraphicFramePr>
        <p:xfrm>
          <a:off x="357187" y="2976564"/>
          <a:ext cx="3538538" cy="32527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Diagramm 4">
            <a:extLst>
              <a:ext uri="{FF2B5EF4-FFF2-40B4-BE49-F238E27FC236}">
                <a16:creationId xmlns:xdr="http://schemas.openxmlformats.org/drawingml/2006/spreadsheetDrawing" xmlns:a16="http://schemas.microsoft.com/office/drawing/2014/main" xmlns="" xmlns:lc="http://schemas.openxmlformats.org/drawingml/2006/lockedCanvas" id="{00000000-0008-0000-0100-000005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9141566"/>
              </p:ext>
            </p:extLst>
          </p:nvPr>
        </p:nvGraphicFramePr>
        <p:xfrm>
          <a:off x="4324350" y="2905125"/>
          <a:ext cx="3448050" cy="3324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Diagramm 5">
            <a:extLst>
              <a:ext uri="{FF2B5EF4-FFF2-40B4-BE49-F238E27FC236}">
                <a16:creationId xmlns:xdr="http://schemas.openxmlformats.org/drawingml/2006/spreadsheetDrawing" xmlns:a16="http://schemas.microsoft.com/office/drawing/2014/main" xmlns="" xmlns:lc="http://schemas.openxmlformats.org/drawingml/2006/lockedCanvas" id="{00000000-0008-0000-0100-000007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1355779"/>
              </p:ext>
            </p:extLst>
          </p:nvPr>
        </p:nvGraphicFramePr>
        <p:xfrm>
          <a:off x="7772400" y="3190875"/>
          <a:ext cx="3724275" cy="29503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feld 6"/>
          <p:cNvSpPr txBox="1"/>
          <p:nvPr/>
        </p:nvSpPr>
        <p:spPr>
          <a:xfrm>
            <a:off x="628650" y="1849936"/>
            <a:ext cx="10046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Bezogen auf</a:t>
            </a:r>
            <a:r>
              <a:rPr lang="de-DE" sz="2800" dirty="0" smtClean="0">
                <a:solidFill>
                  <a:schemeClr val="bg1"/>
                </a:solidFill>
              </a:rPr>
              <a:t>:  </a:t>
            </a:r>
            <a:r>
              <a:rPr lang="de-DE" sz="2800" dirty="0" err="1" smtClean="0">
                <a:solidFill>
                  <a:schemeClr val="bg1">
                    <a:lumMod val="75000"/>
                  </a:schemeClr>
                </a:solidFill>
              </a:rPr>
              <a:t>Em</a:t>
            </a:r>
            <a:r>
              <a:rPr lang="de-DE" sz="2800" dirty="0" smtClean="0">
                <a:solidFill>
                  <a:schemeClr val="bg1">
                    <a:lumMod val="75000"/>
                  </a:schemeClr>
                </a:solidFill>
              </a:rPr>
              <a:t> / WM / Junioren / Senioren / Männer / Frauen</a:t>
            </a:r>
            <a:endParaRPr lang="de-DE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742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Wie stehen die Chancen auf Sieg?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867900" y="704740"/>
            <a:ext cx="2017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>
                    <a:lumMod val="75000"/>
                  </a:schemeClr>
                </a:solidFill>
              </a:rPr>
              <a:t>Spezifisch</a:t>
            </a:r>
            <a:endParaRPr lang="de-DE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Inhaltsplatzhalt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708" y="411309"/>
            <a:ext cx="1233192" cy="1233192"/>
          </a:xfrm>
        </p:spPr>
      </p:pic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211930"/>
              </p:ext>
            </p:extLst>
          </p:nvPr>
        </p:nvGraphicFramePr>
        <p:xfrm>
          <a:off x="447675" y="1760279"/>
          <a:ext cx="11296650" cy="35194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2753"/>
                <a:gridCol w="697916"/>
                <a:gridCol w="697916"/>
                <a:gridCol w="697916"/>
                <a:gridCol w="697916"/>
                <a:gridCol w="697916"/>
                <a:gridCol w="697916"/>
                <a:gridCol w="863669"/>
                <a:gridCol w="898565"/>
                <a:gridCol w="697916"/>
                <a:gridCol w="697916"/>
                <a:gridCol w="697916"/>
                <a:gridCol w="697916"/>
                <a:gridCol w="697916"/>
                <a:gridCol w="764587"/>
              </a:tblGrid>
              <a:tr h="510617">
                <a:tc gridSpan="15">
                  <a:txBody>
                    <a:bodyPr/>
                    <a:lstStyle/>
                    <a:p>
                      <a:pPr algn="ctr" fontAlgn="b"/>
                      <a:r>
                        <a:rPr lang="de-DE" sz="32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Sieger </a:t>
                      </a:r>
                      <a:r>
                        <a:rPr lang="de-DE" sz="180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in %</a:t>
                      </a:r>
                      <a:endParaRPr lang="de-DE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396214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de-DE" sz="1800" u="none" strike="noStrike" dirty="0">
                          <a:effectLst/>
                        </a:rPr>
                        <a:t>Nach Startposition</a:t>
                      </a:r>
                      <a:endParaRPr lang="de-DE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de-DE" sz="1800" u="none" strike="noStrike" dirty="0">
                          <a:effectLst/>
                        </a:rPr>
                        <a:t>Nach Position nach Start</a:t>
                      </a:r>
                      <a:endParaRPr lang="de-DE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de-DE" sz="1800" u="none" strike="noStrike" dirty="0">
                          <a:effectLst/>
                        </a:rPr>
                        <a:t>Eingang Zielgrade</a:t>
                      </a:r>
                      <a:endParaRPr lang="de-DE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396214"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Kriterien</a:t>
                      </a:r>
                      <a:endParaRPr lang="de-DE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alle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56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62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87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WM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54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61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90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r>
                        <a:rPr lang="de-DE" sz="140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EM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64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64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82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Senioren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67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81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Junioren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44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28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95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Weiblich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45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30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52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24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86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Männlich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68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72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371475" y="5457825"/>
            <a:ext cx="6131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Schlussfolgerungen: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bg1"/>
                </a:solidFill>
              </a:rPr>
              <a:t>Start weniger relevant bei Junioren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bg1"/>
                </a:solidFill>
              </a:rPr>
              <a:t>Start zu gewinnen ist wichtiger bei Männern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bg1"/>
                </a:solidFill>
              </a:rPr>
              <a:t>Frauen höhere Chancen das Rennen von hinten zu gewinnen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740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51313" y="211104"/>
            <a:ext cx="9002485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Gliederung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41416" y="1825625"/>
            <a:ext cx="9812383" cy="4351338"/>
          </a:xfrm>
        </p:spPr>
        <p:txBody>
          <a:bodyPr>
            <a:normAutofit lnSpcReduction="10000"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Aktuelles Reglement</a:t>
            </a:r>
          </a:p>
          <a:p>
            <a:pPr marL="0" indent="0">
              <a:buNone/>
            </a:pP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Analyse der vergangenen 13 Jahre</a:t>
            </a:r>
          </a:p>
          <a:p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Rennverlauf / Videoanalyse</a:t>
            </a:r>
          </a:p>
          <a:p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Fähigkeitsprofile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Trainingsformen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36" y="211104"/>
            <a:ext cx="1154760" cy="115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47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/>
          <p:cNvSpPr/>
          <p:nvPr/>
        </p:nvSpPr>
        <p:spPr>
          <a:xfrm rot="20544079">
            <a:off x="2304137" y="2481349"/>
            <a:ext cx="1450960" cy="27274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1162050" y="1481254"/>
            <a:ext cx="1066800" cy="99524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1162050" y="2695575"/>
            <a:ext cx="1066800" cy="9952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1162050" y="3909896"/>
            <a:ext cx="1066800" cy="99524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1162050" y="5124217"/>
            <a:ext cx="1066800" cy="99524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/>
          <p:cNvSpPr/>
          <p:nvPr/>
        </p:nvSpPr>
        <p:spPr>
          <a:xfrm>
            <a:off x="3810000" y="1481254"/>
            <a:ext cx="1066800" cy="99524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/>
          <p:cNvSpPr/>
          <p:nvPr/>
        </p:nvSpPr>
        <p:spPr>
          <a:xfrm>
            <a:off x="3810000" y="2695575"/>
            <a:ext cx="1066800" cy="9952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/>
          <p:cNvSpPr/>
          <p:nvPr/>
        </p:nvSpPr>
        <p:spPr>
          <a:xfrm>
            <a:off x="3810000" y="3909896"/>
            <a:ext cx="1066800" cy="99524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/>
          <p:cNvSpPr/>
          <p:nvPr/>
        </p:nvSpPr>
        <p:spPr>
          <a:xfrm>
            <a:off x="3810000" y="5124217"/>
            <a:ext cx="1066800" cy="99524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6457950" y="1481254"/>
            <a:ext cx="1066800" cy="99524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6457950" y="2695575"/>
            <a:ext cx="1066800" cy="9952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6457950" y="3909896"/>
            <a:ext cx="1066800" cy="99524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6457950" y="5124217"/>
            <a:ext cx="1066800" cy="99524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 39"/>
          <p:cNvSpPr/>
          <p:nvPr/>
        </p:nvSpPr>
        <p:spPr>
          <a:xfrm>
            <a:off x="9105900" y="1481254"/>
            <a:ext cx="1066800" cy="99524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/>
          <p:cNvSpPr/>
          <p:nvPr/>
        </p:nvSpPr>
        <p:spPr>
          <a:xfrm>
            <a:off x="9105900" y="2695575"/>
            <a:ext cx="1066800" cy="9952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/>
          <p:cNvSpPr/>
          <p:nvPr/>
        </p:nvSpPr>
        <p:spPr>
          <a:xfrm>
            <a:off x="9105900" y="3909896"/>
            <a:ext cx="1066800" cy="99524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/>
          <p:cNvSpPr/>
          <p:nvPr/>
        </p:nvSpPr>
        <p:spPr>
          <a:xfrm>
            <a:off x="9105900" y="5124217"/>
            <a:ext cx="1066800" cy="99524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Textfeld 43"/>
          <p:cNvSpPr txBox="1"/>
          <p:nvPr/>
        </p:nvSpPr>
        <p:spPr>
          <a:xfrm>
            <a:off x="1162050" y="494554"/>
            <a:ext cx="106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Start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45" name="Textfeld 44"/>
          <p:cNvSpPr txBox="1"/>
          <p:nvPr/>
        </p:nvSpPr>
        <p:spPr>
          <a:xfrm>
            <a:off x="3271838" y="248332"/>
            <a:ext cx="21431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Eingang erste Kurve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46" name="Textfeld 45"/>
          <p:cNvSpPr txBox="1"/>
          <p:nvPr/>
        </p:nvSpPr>
        <p:spPr>
          <a:xfrm>
            <a:off x="5919788" y="241365"/>
            <a:ext cx="21431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Eingang Zielgrade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47" name="Textfeld 46"/>
          <p:cNvSpPr txBox="1"/>
          <p:nvPr/>
        </p:nvSpPr>
        <p:spPr>
          <a:xfrm>
            <a:off x="8567738" y="487586"/>
            <a:ext cx="2143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Zieleinlauf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48" name="Rechteck 47"/>
          <p:cNvSpPr/>
          <p:nvPr/>
        </p:nvSpPr>
        <p:spPr>
          <a:xfrm>
            <a:off x="2338387" y="1481254"/>
            <a:ext cx="1362075" cy="7380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Rechteck 49"/>
          <p:cNvSpPr/>
          <p:nvPr/>
        </p:nvSpPr>
        <p:spPr>
          <a:xfrm rot="20544079">
            <a:off x="4952088" y="2530408"/>
            <a:ext cx="1450960" cy="27274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hteck 50"/>
          <p:cNvSpPr/>
          <p:nvPr/>
        </p:nvSpPr>
        <p:spPr>
          <a:xfrm>
            <a:off x="4986338" y="1530313"/>
            <a:ext cx="1362075" cy="7380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hteck 51"/>
          <p:cNvSpPr/>
          <p:nvPr/>
        </p:nvSpPr>
        <p:spPr>
          <a:xfrm>
            <a:off x="7634287" y="1530314"/>
            <a:ext cx="1362075" cy="87951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Rechteck 52"/>
          <p:cNvSpPr/>
          <p:nvPr/>
        </p:nvSpPr>
        <p:spPr>
          <a:xfrm rot="1319769">
            <a:off x="2327799" y="3630648"/>
            <a:ext cx="1450960" cy="27274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Rechteck 53"/>
          <p:cNvSpPr/>
          <p:nvPr/>
        </p:nvSpPr>
        <p:spPr>
          <a:xfrm rot="1248270">
            <a:off x="4941895" y="3614634"/>
            <a:ext cx="1450960" cy="27274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Rechteck 54"/>
          <p:cNvSpPr/>
          <p:nvPr/>
        </p:nvSpPr>
        <p:spPr>
          <a:xfrm>
            <a:off x="4966842" y="2925886"/>
            <a:ext cx="1450960" cy="50819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Rechteck 55"/>
          <p:cNvSpPr/>
          <p:nvPr/>
        </p:nvSpPr>
        <p:spPr>
          <a:xfrm>
            <a:off x="2338387" y="2939099"/>
            <a:ext cx="1450960" cy="50819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9202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8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0575" y="365125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hlinkClick r:id="rId2"/>
              </a:rPr>
              <a:t>Zur Website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45" y="1947863"/>
            <a:ext cx="10963909" cy="4608519"/>
          </a:xfrm>
        </p:spPr>
      </p:pic>
    </p:spTree>
    <p:extLst>
      <p:ext uri="{BB962C8B-B14F-4D97-AF65-F5344CB8AC3E}">
        <p14:creationId xmlns:p14="http://schemas.microsoft.com/office/powerpoint/2010/main" val="3690198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hteck 51"/>
          <p:cNvSpPr/>
          <p:nvPr/>
        </p:nvSpPr>
        <p:spPr>
          <a:xfrm>
            <a:off x="7095950" y="0"/>
            <a:ext cx="186409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sp>
        <p:nvSpPr>
          <p:cNvPr id="51" name="Rechteck 50"/>
          <p:cNvSpPr/>
          <p:nvPr/>
        </p:nvSpPr>
        <p:spPr>
          <a:xfrm>
            <a:off x="2409519" y="0"/>
            <a:ext cx="186409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/>
        </p:nvGraphicFramePr>
        <p:xfrm>
          <a:off x="9905468" y="1913198"/>
          <a:ext cx="1404218" cy="24141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04218"/>
              </a:tblGrid>
              <a:tr h="47400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Finale</a:t>
                      </a:r>
                      <a:endParaRPr lang="de-DE" dirty="0"/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1.hf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2.hf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.1.hf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2.hf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/>
        </p:nvGraphicFramePr>
        <p:xfrm>
          <a:off x="7256916" y="352301"/>
          <a:ext cx="1521324" cy="23700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1324"/>
              </a:tblGrid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Halb-finale 1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1.quarter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4.quarter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.1.quarter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4.quarter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elle 6"/>
          <p:cNvGraphicFramePr>
            <a:graphicFrameLocks noGrp="1"/>
          </p:cNvGraphicFramePr>
          <p:nvPr/>
        </p:nvGraphicFramePr>
        <p:xfrm>
          <a:off x="7256916" y="3459657"/>
          <a:ext cx="1521324" cy="23700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1324"/>
              </a:tblGrid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Halb-finale 2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2.quarter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3.quarter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.2.quarter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3.quarter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elle 7"/>
          <p:cNvGraphicFramePr>
            <a:graphicFrameLocks noGrp="1"/>
          </p:cNvGraphicFramePr>
          <p:nvPr/>
        </p:nvGraphicFramePr>
        <p:xfrm>
          <a:off x="2584918" y="3687119"/>
          <a:ext cx="1419187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174058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3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3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6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11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14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elle 10"/>
          <p:cNvGraphicFramePr>
            <a:graphicFrameLocks noGrp="1"/>
          </p:cNvGraphicFramePr>
          <p:nvPr/>
        </p:nvGraphicFramePr>
        <p:xfrm>
          <a:off x="2584920" y="21816"/>
          <a:ext cx="1419187" cy="1859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206355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1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1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8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9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16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(Zeit</a:t>
                      </a:r>
                      <a:r>
                        <a:rPr lang="de-DE" sz="1400" baseline="0" dirty="0" smtClean="0"/>
                        <a:t> 17</a:t>
                      </a:r>
                      <a:r>
                        <a:rPr lang="de-DE" sz="1400" dirty="0" smtClean="0"/>
                        <a:t>)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2584922" y="1963554"/>
          <a:ext cx="1419187" cy="16411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42190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2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2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7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10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15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elle 12"/>
          <p:cNvGraphicFramePr>
            <a:graphicFrameLocks noGrp="1"/>
          </p:cNvGraphicFramePr>
          <p:nvPr/>
        </p:nvGraphicFramePr>
        <p:xfrm>
          <a:off x="2584919" y="5303520"/>
          <a:ext cx="1419187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24669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4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4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5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12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13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Gerade Verbindung mit Pfeil 14"/>
          <p:cNvCxnSpPr/>
          <p:nvPr/>
        </p:nvCxnSpPr>
        <p:spPr>
          <a:xfrm>
            <a:off x="4004105" y="510139"/>
            <a:ext cx="3252811" cy="44131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endCxn id="6" idx="1"/>
          </p:cNvCxnSpPr>
          <p:nvPr/>
        </p:nvCxnSpPr>
        <p:spPr>
          <a:xfrm flipV="1">
            <a:off x="4004102" y="1537323"/>
            <a:ext cx="3252814" cy="42923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>
          <a:xfrm>
            <a:off x="4004102" y="797897"/>
            <a:ext cx="3252810" cy="124103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3" idx="3"/>
          </p:cNvCxnSpPr>
          <p:nvPr/>
        </p:nvCxnSpPr>
        <p:spPr>
          <a:xfrm flipV="1">
            <a:off x="4004106" y="2449212"/>
            <a:ext cx="3328204" cy="363154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>
            <a:off x="4004102" y="2582081"/>
            <a:ext cx="3252810" cy="155376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>
            <a:off x="4004102" y="4135846"/>
            <a:ext cx="3252810" cy="48528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/>
          <p:cNvCxnSpPr>
            <a:stCxn id="12" idx="3"/>
          </p:cNvCxnSpPr>
          <p:nvPr/>
        </p:nvCxnSpPr>
        <p:spPr>
          <a:xfrm>
            <a:off x="4004109" y="2784107"/>
            <a:ext cx="3252803" cy="235993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>
            <a:stCxn id="8" idx="3"/>
          </p:cNvCxnSpPr>
          <p:nvPr/>
        </p:nvCxnSpPr>
        <p:spPr>
          <a:xfrm>
            <a:off x="4004105" y="4464359"/>
            <a:ext cx="3252796" cy="108996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/>
          <p:nvPr/>
        </p:nvCxnSpPr>
        <p:spPr>
          <a:xfrm>
            <a:off x="8778240" y="1037687"/>
            <a:ext cx="1127228" cy="15761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/>
          <p:nvPr/>
        </p:nvCxnSpPr>
        <p:spPr>
          <a:xfrm flipV="1">
            <a:off x="8751497" y="3121882"/>
            <a:ext cx="1153971" cy="101396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6" idx="3"/>
          </p:cNvCxnSpPr>
          <p:nvPr/>
        </p:nvCxnSpPr>
        <p:spPr>
          <a:xfrm>
            <a:off x="8778240" y="1537323"/>
            <a:ext cx="1153971" cy="198409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7" idx="3"/>
          </p:cNvCxnSpPr>
          <p:nvPr/>
        </p:nvCxnSpPr>
        <p:spPr>
          <a:xfrm flipV="1">
            <a:off x="8778240" y="4090267"/>
            <a:ext cx="1113856" cy="55441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0" y="1"/>
            <a:ext cx="158816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smtClean="0"/>
              <a:t>Vorläufe</a:t>
            </a:r>
            <a:endParaRPr lang="de-DE" sz="3600" dirty="0"/>
          </a:p>
        </p:txBody>
      </p:sp>
      <p:cxnSp>
        <p:nvCxnSpPr>
          <p:cNvPr id="47" name="Gerade Verbindung mit Pfeil 46"/>
          <p:cNvCxnSpPr>
            <a:stCxn id="46" idx="3"/>
          </p:cNvCxnSpPr>
          <p:nvPr/>
        </p:nvCxnSpPr>
        <p:spPr>
          <a:xfrm>
            <a:off x="1588168" y="3429001"/>
            <a:ext cx="721895" cy="3065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861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Video Analyse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hlinkClick r:id="rId2"/>
              </a:rPr>
              <a:t>Link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9034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Problemfelder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In der Regel 4 Rennen</a:t>
            </a:r>
          </a:p>
          <a:p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Jeder Fehler wird bestraft</a:t>
            </a:r>
          </a:p>
          <a:p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Startposition sehr wichtig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1658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5930900"/>
          </a:xfrm>
        </p:spPr>
        <p:txBody>
          <a:bodyPr/>
          <a:lstStyle/>
          <a:p>
            <a:pPr algn="ctr"/>
            <a:r>
              <a:rPr lang="de-DE" sz="6000" dirty="0" smtClean="0">
                <a:solidFill>
                  <a:schemeClr val="bg1">
                    <a:lumMod val="85000"/>
                  </a:schemeClr>
                </a:solidFill>
              </a:rPr>
              <a:t>Fähigkeitsprofile</a:t>
            </a:r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92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Erkenntnisse aus der Statistik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38200" y="1438275"/>
            <a:ext cx="583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>
                    <a:lumMod val="85000"/>
                  </a:schemeClr>
                </a:solidFill>
              </a:rPr>
              <a:t>Vergleich von strecken und durchschnittlichen Platzierungen</a:t>
            </a:r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8825"/>
            <a:ext cx="7225241" cy="466723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8143875" y="3839223"/>
            <a:ext cx="380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</a:rPr>
              <a:t>Vergleich 500m -&gt; 100m </a:t>
            </a:r>
            <a:endParaRPr lang="de-DE" sz="2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112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>
                    <a:lumMod val="85000"/>
                  </a:schemeClr>
                </a:solidFill>
              </a:rPr>
              <a:t>Erkenntnisse aus der Statistik</a:t>
            </a:r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7" name="Inhaltsplatzhalt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9069592"/>
              </p:ext>
            </p:extLst>
          </p:nvPr>
        </p:nvGraphicFramePr>
        <p:xfrm>
          <a:off x="1285875" y="1978025"/>
          <a:ext cx="10287000" cy="443728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29000"/>
                <a:gridCol w="3429000"/>
                <a:gridCol w="3429000"/>
              </a:tblGrid>
              <a:tr h="1138693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Eingangs</a:t>
                      </a:r>
                      <a:r>
                        <a:rPr lang="de-DE" sz="2800" baseline="0" dirty="0" smtClean="0"/>
                        <a:t> Disziplin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Vergleichs-strecke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Durchschnittsplatzierung bei Vergleich</a:t>
                      </a:r>
                      <a:endParaRPr lang="de-DE" sz="2800" dirty="0"/>
                    </a:p>
                  </a:txBody>
                  <a:tcPr/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10.6</a:t>
                      </a:r>
                      <a:endParaRPr lang="de-DE" sz="2800" dirty="0"/>
                    </a:p>
                  </a:txBody>
                  <a:tcPr/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200m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7.7</a:t>
                      </a:r>
                      <a:endParaRPr lang="de-DE" sz="2800" dirty="0"/>
                    </a:p>
                  </a:txBody>
                  <a:tcPr/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300m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6.7</a:t>
                      </a:r>
                      <a:endParaRPr lang="de-DE" sz="28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1000m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9.5</a:t>
                      </a:r>
                      <a:endParaRPr lang="de-DE" sz="2800" dirty="0"/>
                    </a:p>
                  </a:txBody>
                  <a:tcPr/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1000m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6</a:t>
                      </a:r>
                      <a:endParaRPr lang="de-DE" sz="2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" name="Gerade Verbindung mit Pfeil 3"/>
          <p:cNvCxnSpPr/>
          <p:nvPr/>
        </p:nvCxnSpPr>
        <p:spPr>
          <a:xfrm flipH="1">
            <a:off x="4040777" y="5268686"/>
            <a:ext cx="1497874" cy="949234"/>
          </a:xfrm>
          <a:prstGeom prst="straightConnector1">
            <a:avLst/>
          </a:prstGeom>
          <a:ln w="762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/>
          <p:cNvCxnSpPr/>
          <p:nvPr/>
        </p:nvCxnSpPr>
        <p:spPr>
          <a:xfrm>
            <a:off x="4040777" y="5338354"/>
            <a:ext cx="1584960" cy="775063"/>
          </a:xfrm>
          <a:prstGeom prst="straightConnector1">
            <a:avLst/>
          </a:prstGeom>
          <a:ln w="762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028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50258" y="172436"/>
            <a:ext cx="11646566" cy="6536371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500514" y="2572349"/>
            <a:ext cx="5188018" cy="3828452"/>
          </a:xfrm>
          <a:prstGeom prst="rect">
            <a:avLst/>
          </a:prstGeom>
          <a:solidFill>
            <a:schemeClr val="tx2">
              <a:lumMod val="50000"/>
            </a:schemeClr>
          </a:solidFill>
          <a:ln w="57150">
            <a:noFill/>
            <a:prstDash val="dashDot"/>
          </a:ln>
          <a:effectLst>
            <a:outerShdw blurRad="317500" dist="50800" dir="5400000" sx="105000" sy="105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8588" y="172437"/>
            <a:ext cx="3632655" cy="2156878"/>
          </a:xfrm>
        </p:spPr>
        <p:txBody>
          <a:bodyPr/>
          <a:lstStyle/>
          <a:p>
            <a:pPr algn="ctr"/>
            <a:r>
              <a:rPr lang="de-DE" sz="6000" dirty="0" smtClean="0">
                <a:solidFill>
                  <a:schemeClr val="bg1"/>
                </a:solidFill>
              </a:rPr>
              <a:t>Allgemein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038247" y="172435"/>
            <a:ext cx="7858577" cy="1969183"/>
          </a:xfrm>
        </p:spPr>
        <p:txBody>
          <a:bodyPr>
            <a:no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Konzentrationsfähigkeit</a:t>
            </a:r>
          </a:p>
          <a:p>
            <a:r>
              <a:rPr lang="de-DE" b="1" i="1" dirty="0" smtClean="0">
                <a:solidFill>
                  <a:schemeClr val="bg1"/>
                </a:solidFill>
              </a:rPr>
              <a:t>Rennerfahrung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Schnelle / richtige Entscheidungsfindung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Linie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250258" y="2610849"/>
            <a:ext cx="5438274" cy="759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Kontrollierer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784460" y="3353292"/>
            <a:ext cx="4783756" cy="3073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 smtClean="0">
                <a:solidFill>
                  <a:schemeClr val="bg1"/>
                </a:solidFill>
              </a:rPr>
              <a:t>Schneller Start</a:t>
            </a:r>
            <a:endParaRPr lang="de-DE" sz="2400" dirty="0">
              <a:solidFill>
                <a:schemeClr val="bg1"/>
              </a:solidFill>
            </a:endParaRPr>
          </a:p>
          <a:p>
            <a:r>
              <a:rPr lang="de-DE" sz="2400" dirty="0" smtClean="0">
                <a:solidFill>
                  <a:schemeClr val="bg1"/>
                </a:solidFill>
              </a:rPr>
              <a:t>Überdurchschnittliche Beschleunigung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Sehr gute Übersicht über das Feld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Schnelle Reaktionszeit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End-geschwindigkeit weniger wichtig</a:t>
            </a:r>
          </a:p>
        </p:txBody>
      </p:sp>
      <p:sp>
        <p:nvSpPr>
          <p:cNvPr id="8" name="Rechteck 7"/>
          <p:cNvSpPr/>
          <p:nvPr/>
        </p:nvSpPr>
        <p:spPr>
          <a:xfrm>
            <a:off x="6102418" y="2572350"/>
            <a:ext cx="5486400" cy="3828452"/>
          </a:xfrm>
          <a:prstGeom prst="rect">
            <a:avLst/>
          </a:prstGeom>
          <a:solidFill>
            <a:schemeClr val="accent4">
              <a:lumMod val="50000"/>
            </a:schemeClr>
          </a:solidFill>
          <a:ln w="57150">
            <a:noFill/>
            <a:prstDash val="dashDot"/>
          </a:ln>
          <a:effectLst>
            <a:outerShdw blurRad="292100" dist="50800" dir="5400000" sx="101000" sy="101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6102418" y="2572349"/>
            <a:ext cx="5486400" cy="8040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dirty="0" smtClean="0">
                <a:solidFill>
                  <a:schemeClr val="bg1"/>
                </a:solidFill>
              </a:rPr>
              <a:t>Angreifer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295089" y="3549542"/>
            <a:ext cx="5158808" cy="27838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 smtClean="0">
                <a:solidFill>
                  <a:schemeClr val="bg1"/>
                </a:solidFill>
              </a:rPr>
              <a:t>Sehr gute Übersicht / taktisches Vermögen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Durchsetzungsvermögen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Beschleunigung sehr hilfreich, aber nicht </a:t>
            </a:r>
            <a:r>
              <a:rPr lang="de-DE" sz="2400" dirty="0" smtClean="0">
                <a:solidFill>
                  <a:schemeClr val="bg1"/>
                </a:solidFill>
              </a:rPr>
              <a:t>notwendig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Allrounder</a:t>
            </a:r>
            <a:endParaRPr lang="de-DE" sz="2400" dirty="0" smtClean="0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125129" y="2252308"/>
            <a:ext cx="11848698" cy="9866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49137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Spezielle Trainingsformen / Vorbereitung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318661"/>
            <a:ext cx="10515600" cy="5539339"/>
          </a:xfrm>
        </p:spPr>
        <p:txBody>
          <a:bodyPr>
            <a:no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Taktische / Mentale Trainierbarkeiten</a:t>
            </a:r>
          </a:p>
          <a:p>
            <a:pPr lvl="1"/>
            <a:r>
              <a:rPr lang="de-DE" u="sng" dirty="0" smtClean="0">
                <a:solidFill>
                  <a:schemeClr val="bg1"/>
                </a:solidFill>
              </a:rPr>
              <a:t>Mentale stärke / Selbstvertrauen / Routine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Überholen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Übersicht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Gegner kennen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Mit Trainer Kommunizieren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Zielschritt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Physische Trainierbarkeiten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Start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Max Kraft (Kurve / Start)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Schnellkraft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Long Sprints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Resistance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7448550" y="3616573"/>
            <a:ext cx="36165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u="sng" dirty="0" smtClean="0">
                <a:solidFill>
                  <a:schemeClr val="bg1"/>
                </a:solidFill>
              </a:rPr>
              <a:t>Rennerfahrung</a:t>
            </a:r>
            <a:endParaRPr lang="de-DE" sz="4400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722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6393" y="0"/>
            <a:ext cx="10747406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Aktuelles Reglement  	   Grundlegendes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45" y="272130"/>
            <a:ext cx="781301" cy="781301"/>
          </a:xfrm>
        </p:spPr>
      </p:pic>
      <p:sp>
        <p:nvSpPr>
          <p:cNvPr id="6" name="Textfeld 5"/>
          <p:cNvSpPr txBox="1"/>
          <p:nvPr/>
        </p:nvSpPr>
        <p:spPr>
          <a:xfrm>
            <a:off x="2829827" y="311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76147" y="1242740"/>
            <a:ext cx="1158919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Das Reglement wird auch auf die 1 </a:t>
            </a:r>
            <a:r>
              <a:rPr lang="de-DE" sz="3200" dirty="0" err="1" smtClean="0">
                <a:solidFill>
                  <a:schemeClr val="bg1"/>
                </a:solidFill>
              </a:rPr>
              <a:t>lap</a:t>
            </a:r>
            <a:r>
              <a:rPr lang="de-DE" sz="3200" dirty="0" smtClean="0">
                <a:solidFill>
                  <a:schemeClr val="bg1"/>
                </a:solidFill>
              </a:rPr>
              <a:t> angewandt</a:t>
            </a:r>
            <a:endParaRPr lang="de-DE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Seit 2018 „500m + x“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Die „+x“ / „d“ beziehen sich auf exakt die Hälfte der Start geraden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3200" dirty="0">
              <a:solidFill>
                <a:schemeClr val="bg1"/>
              </a:solidFill>
            </a:endParaRPr>
          </a:p>
          <a:p>
            <a:endParaRPr lang="de-DE" sz="3200" dirty="0">
              <a:solidFill>
                <a:schemeClr val="bg1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6036"/>
            <a:ext cx="12192000" cy="4974550"/>
          </a:xfrm>
          <a:prstGeom prst="rect">
            <a:avLst/>
          </a:prstGeom>
        </p:spPr>
      </p:pic>
      <p:sp>
        <p:nvSpPr>
          <p:cNvPr id="4" name="Ellipse 3"/>
          <p:cNvSpPr/>
          <p:nvPr/>
        </p:nvSpPr>
        <p:spPr>
          <a:xfrm>
            <a:off x="4686604" y="5678307"/>
            <a:ext cx="1522608" cy="145356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/>
          <p:cNvSpPr/>
          <p:nvPr/>
        </p:nvSpPr>
        <p:spPr>
          <a:xfrm>
            <a:off x="1825838" y="4011013"/>
            <a:ext cx="1522608" cy="145356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23234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Übersicht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500m rennen einer fährt vor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Am Ende muss der Erste jede Bewegung hinter sich gemerkt haben und wiedergeben können.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619125" y="3071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solidFill>
                  <a:schemeClr val="bg1"/>
                </a:solidFill>
              </a:rPr>
              <a:t>Überholen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619125" y="439737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solidFill>
                  <a:schemeClr val="bg1"/>
                </a:solidFill>
              </a:rPr>
              <a:t>Überhol Spiele besonders in der Halle</a:t>
            </a:r>
          </a:p>
          <a:p>
            <a:r>
              <a:rPr lang="de-DE" dirty="0">
                <a:solidFill>
                  <a:schemeClr val="bg1"/>
                </a:solidFill>
              </a:rPr>
              <a:t>Z</a:t>
            </a:r>
            <a:r>
              <a:rPr lang="de-DE" dirty="0" smtClean="0">
                <a:solidFill>
                  <a:schemeClr val="bg1"/>
                </a:solidFill>
              </a:rPr>
              <a:t>B</a:t>
            </a:r>
            <a:r>
              <a:rPr lang="de-DE" dirty="0" smtClean="0">
                <a:solidFill>
                  <a:schemeClr val="bg1"/>
                </a:solidFill>
              </a:rPr>
              <a:t>. Trainer pfeift 2 mal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Erster fährt los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2. fährt los und versucht zu überholen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Wolke / Reißverschluss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8993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Physische </a:t>
            </a:r>
            <a:r>
              <a:rPr lang="de-DE" dirty="0" smtClean="0">
                <a:solidFill>
                  <a:schemeClr val="bg1"/>
                </a:solidFill>
              </a:rPr>
              <a:t>Trainingsformen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4"/>
            <a:ext cx="6119949" cy="4723221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Resistance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5 x 10min 60%(technisch) / 200m Sprint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Intervall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12 x 400 m 75% / 400m easy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Break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10x 600m 75% / 400m easy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Break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8 x 800m 75% / 600m easy</a:t>
            </a:r>
          </a:p>
          <a:p>
            <a:pPr lvl="1"/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(</a:t>
            </a:r>
            <a:r>
              <a:rPr lang="de-DE" dirty="0" err="1" smtClean="0">
                <a:solidFill>
                  <a:schemeClr val="bg1"/>
                </a:solidFill>
              </a:rPr>
              <a:t>Kontroll</a:t>
            </a:r>
            <a:r>
              <a:rPr lang="de-DE" dirty="0" smtClean="0">
                <a:solidFill>
                  <a:schemeClr val="bg1"/>
                </a:solidFill>
              </a:rPr>
              <a:t>) </a:t>
            </a:r>
            <a:r>
              <a:rPr lang="de-DE" dirty="0" err="1" smtClean="0">
                <a:solidFill>
                  <a:schemeClr val="bg1"/>
                </a:solidFill>
              </a:rPr>
              <a:t>Doubin</a:t>
            </a:r>
            <a:r>
              <a:rPr lang="de-DE" dirty="0" smtClean="0">
                <a:solidFill>
                  <a:schemeClr val="bg1"/>
                </a:solidFill>
              </a:rPr>
              <a:t>-sprints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Ausgleichs Sportarten</a:t>
            </a:r>
          </a:p>
        </p:txBody>
      </p:sp>
    </p:spTree>
    <p:extLst>
      <p:ext uri="{BB962C8B-B14F-4D97-AF65-F5344CB8AC3E}">
        <p14:creationId xmlns:p14="http://schemas.microsoft.com/office/powerpoint/2010/main" val="25559678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058143"/>
            <a:ext cx="12192000" cy="1325563"/>
          </a:xfrm>
        </p:spPr>
        <p:txBody>
          <a:bodyPr/>
          <a:lstStyle/>
          <a:p>
            <a:pPr algn="ctr"/>
            <a:r>
              <a:rPr lang="de-DE" dirty="0" smtClean="0"/>
              <a:t>Danke Für eure Aufmerksamkeit : )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1517014" y="3782728"/>
            <a:ext cx="93396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/>
              <a:t>Alle Auswertungen auch unter </a:t>
            </a:r>
            <a:r>
              <a:rPr lang="de-DE" sz="4000" dirty="0" smtClean="0">
                <a:hlinkClick r:id="rId2"/>
              </a:rPr>
              <a:t>www.cst-skate.de/wm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1158934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6392" y="211104"/>
            <a:ext cx="11585607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Aktuelles Reglement  	   Ablauf </a:t>
            </a:r>
            <a:r>
              <a:rPr lang="de-DE" sz="1200" dirty="0" smtClean="0">
                <a:solidFill>
                  <a:schemeClr val="bg1"/>
                </a:solidFill>
              </a:rPr>
              <a:t>quelle</a:t>
            </a:r>
            <a:r>
              <a:rPr lang="de-DE" sz="1400" dirty="0" smtClean="0">
                <a:solidFill>
                  <a:schemeClr val="bg1"/>
                </a:solidFill>
              </a:rPr>
              <a:t>: </a:t>
            </a:r>
            <a:r>
              <a:rPr lang="de-DE" sz="1100" dirty="0" smtClean="0">
                <a:solidFill>
                  <a:schemeClr val="bg1"/>
                </a:solidFill>
              </a:rPr>
              <a:t>www.worldskate.org/speed/about/regulations.html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45" y="483234"/>
            <a:ext cx="781301" cy="781301"/>
          </a:xfrm>
        </p:spPr>
      </p:pic>
      <p:sp>
        <p:nvSpPr>
          <p:cNvPr id="6" name="Textfeld 5"/>
          <p:cNvSpPr txBox="1"/>
          <p:nvPr/>
        </p:nvSpPr>
        <p:spPr>
          <a:xfrm>
            <a:off x="2829827" y="311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820" y="4482260"/>
            <a:ext cx="7515179" cy="2482467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11756" y="2141482"/>
            <a:ext cx="85568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Qualifikation 		-&gt; 16(/17) top Zeiten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Disqualifikation 	-&gt; Athleten rücken nach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Quarter- / Half final-&gt; 1. &amp; 2. Platzierung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32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Finale mit 4 Athleten</a:t>
            </a:r>
            <a:endParaRPr lang="de-DE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8318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hteck 51"/>
          <p:cNvSpPr/>
          <p:nvPr/>
        </p:nvSpPr>
        <p:spPr>
          <a:xfrm>
            <a:off x="7095950" y="0"/>
            <a:ext cx="186409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sp>
        <p:nvSpPr>
          <p:cNvPr id="51" name="Rechteck 50"/>
          <p:cNvSpPr/>
          <p:nvPr/>
        </p:nvSpPr>
        <p:spPr>
          <a:xfrm>
            <a:off x="2409519" y="0"/>
            <a:ext cx="186409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692390"/>
              </p:ext>
            </p:extLst>
          </p:nvPr>
        </p:nvGraphicFramePr>
        <p:xfrm>
          <a:off x="9905468" y="1913198"/>
          <a:ext cx="1404218" cy="24141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04218"/>
              </a:tblGrid>
              <a:tr h="47400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Finale</a:t>
                      </a:r>
                      <a:endParaRPr lang="de-DE" dirty="0"/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1.hf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2.hf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.1.hf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2.hf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465921"/>
              </p:ext>
            </p:extLst>
          </p:nvPr>
        </p:nvGraphicFramePr>
        <p:xfrm>
          <a:off x="7256916" y="352301"/>
          <a:ext cx="1521324" cy="23700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1324"/>
              </a:tblGrid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Halb-finale 1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1.quarter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4.quarter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.1.quarter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4.quarter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568224"/>
              </p:ext>
            </p:extLst>
          </p:nvPr>
        </p:nvGraphicFramePr>
        <p:xfrm>
          <a:off x="7256916" y="3459657"/>
          <a:ext cx="1521324" cy="23700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1324"/>
              </a:tblGrid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Halb-finale 2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2.quarter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3.quarter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.2.quarter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3.quarter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276504"/>
              </p:ext>
            </p:extLst>
          </p:nvPr>
        </p:nvGraphicFramePr>
        <p:xfrm>
          <a:off x="2584918" y="3687119"/>
          <a:ext cx="1419187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174058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3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3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6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11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14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el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284049"/>
              </p:ext>
            </p:extLst>
          </p:nvPr>
        </p:nvGraphicFramePr>
        <p:xfrm>
          <a:off x="2584920" y="21816"/>
          <a:ext cx="1419187" cy="1859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206355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1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1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8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9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16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(Zeit</a:t>
                      </a:r>
                      <a:r>
                        <a:rPr lang="de-DE" sz="1400" baseline="0" dirty="0" smtClean="0"/>
                        <a:t> 17</a:t>
                      </a:r>
                      <a:r>
                        <a:rPr lang="de-DE" sz="1400" dirty="0" smtClean="0"/>
                        <a:t>)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8968206"/>
              </p:ext>
            </p:extLst>
          </p:nvPr>
        </p:nvGraphicFramePr>
        <p:xfrm>
          <a:off x="2584922" y="1963554"/>
          <a:ext cx="1419187" cy="16411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42190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2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2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7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10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15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el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5021332"/>
              </p:ext>
            </p:extLst>
          </p:nvPr>
        </p:nvGraphicFramePr>
        <p:xfrm>
          <a:off x="2584919" y="5303520"/>
          <a:ext cx="1419187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24669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4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4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5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12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13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Gerade Verbindung mit Pfeil 14"/>
          <p:cNvCxnSpPr/>
          <p:nvPr/>
        </p:nvCxnSpPr>
        <p:spPr>
          <a:xfrm>
            <a:off x="4004105" y="510139"/>
            <a:ext cx="3252811" cy="44131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endCxn id="6" idx="1"/>
          </p:cNvCxnSpPr>
          <p:nvPr/>
        </p:nvCxnSpPr>
        <p:spPr>
          <a:xfrm flipV="1">
            <a:off x="4004102" y="1537323"/>
            <a:ext cx="3252814" cy="42923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>
          <a:xfrm>
            <a:off x="4004102" y="797897"/>
            <a:ext cx="3252810" cy="124103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3" idx="3"/>
          </p:cNvCxnSpPr>
          <p:nvPr/>
        </p:nvCxnSpPr>
        <p:spPr>
          <a:xfrm flipV="1">
            <a:off x="4004106" y="2449212"/>
            <a:ext cx="3328204" cy="363154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>
            <a:off x="4004102" y="2582081"/>
            <a:ext cx="3252810" cy="155376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>
            <a:off x="4004102" y="4135846"/>
            <a:ext cx="3252810" cy="48528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/>
          <p:cNvCxnSpPr>
            <a:stCxn id="12" idx="3"/>
          </p:cNvCxnSpPr>
          <p:nvPr/>
        </p:nvCxnSpPr>
        <p:spPr>
          <a:xfrm>
            <a:off x="4004109" y="2784107"/>
            <a:ext cx="3252803" cy="235993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>
            <a:stCxn id="8" idx="3"/>
          </p:cNvCxnSpPr>
          <p:nvPr/>
        </p:nvCxnSpPr>
        <p:spPr>
          <a:xfrm>
            <a:off x="4004105" y="4464359"/>
            <a:ext cx="3252796" cy="108996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/>
          <p:nvPr/>
        </p:nvCxnSpPr>
        <p:spPr>
          <a:xfrm>
            <a:off x="8778240" y="1037687"/>
            <a:ext cx="1127228" cy="15761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/>
          <p:nvPr/>
        </p:nvCxnSpPr>
        <p:spPr>
          <a:xfrm flipV="1">
            <a:off x="8751497" y="3121882"/>
            <a:ext cx="1153971" cy="101396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6" idx="3"/>
          </p:cNvCxnSpPr>
          <p:nvPr/>
        </p:nvCxnSpPr>
        <p:spPr>
          <a:xfrm>
            <a:off x="8778240" y="1537323"/>
            <a:ext cx="1153971" cy="198409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7" idx="3"/>
          </p:cNvCxnSpPr>
          <p:nvPr/>
        </p:nvCxnSpPr>
        <p:spPr>
          <a:xfrm flipV="1">
            <a:off x="8778240" y="4090267"/>
            <a:ext cx="1113856" cy="55441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0" y="1"/>
            <a:ext cx="158816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smtClean="0"/>
              <a:t>Vorläufe</a:t>
            </a:r>
            <a:endParaRPr lang="de-DE" sz="3600" dirty="0"/>
          </a:p>
        </p:txBody>
      </p:sp>
      <p:cxnSp>
        <p:nvCxnSpPr>
          <p:cNvPr id="47" name="Gerade Verbindung mit Pfeil 46"/>
          <p:cNvCxnSpPr>
            <a:stCxn id="46" idx="3"/>
          </p:cNvCxnSpPr>
          <p:nvPr/>
        </p:nvCxnSpPr>
        <p:spPr>
          <a:xfrm>
            <a:off x="1588168" y="3429001"/>
            <a:ext cx="721895" cy="3065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6643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6392" y="211104"/>
            <a:ext cx="11585607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Aktuelles Reglement  	   Start </a:t>
            </a:r>
            <a:r>
              <a:rPr lang="de-DE" sz="1200" dirty="0" smtClean="0">
                <a:solidFill>
                  <a:schemeClr val="bg1"/>
                </a:solidFill>
              </a:rPr>
              <a:t>quelle</a:t>
            </a:r>
            <a:r>
              <a:rPr lang="de-DE" sz="1400" dirty="0" smtClean="0">
                <a:solidFill>
                  <a:schemeClr val="bg1"/>
                </a:solidFill>
              </a:rPr>
              <a:t>: </a:t>
            </a:r>
            <a:r>
              <a:rPr lang="de-DE" sz="1100" dirty="0" smtClean="0">
                <a:solidFill>
                  <a:schemeClr val="bg1"/>
                </a:solidFill>
              </a:rPr>
              <a:t>www.worldskate.org/speed/about/regulations.html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45" y="483234"/>
            <a:ext cx="781301" cy="781301"/>
          </a:xfrm>
        </p:spPr>
      </p:pic>
      <p:sp>
        <p:nvSpPr>
          <p:cNvPr id="6" name="Textfeld 5"/>
          <p:cNvSpPr txBox="1"/>
          <p:nvPr/>
        </p:nvSpPr>
        <p:spPr>
          <a:xfrm>
            <a:off x="2829827" y="311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875899" y="2179983"/>
            <a:ext cx="955788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>
                <a:solidFill>
                  <a:schemeClr val="bg1"/>
                </a:solidFill>
              </a:rPr>
              <a:t>Athleten haben 15 Sekunden um still zu stehen, oder die Hand zu heben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>
                <a:solidFill>
                  <a:schemeClr val="bg1"/>
                </a:solidFill>
              </a:rPr>
              <a:t>Fehlstarts bleiben innerhalb einer Disziplin erhalten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>
                <a:solidFill>
                  <a:schemeClr val="bg1"/>
                </a:solidFill>
              </a:rPr>
              <a:t>2. Fehlstart -&gt; Disqualifikation (Technical 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07279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59618"/>
            <a:ext cx="12191999" cy="1325563"/>
          </a:xfrm>
        </p:spPr>
        <p:txBody>
          <a:bodyPr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Analyse der vergangenen 13 Jahre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20336" y="1485181"/>
            <a:ext cx="1388471" cy="1388471"/>
          </a:xfrm>
        </p:spPr>
      </p:pic>
      <p:sp>
        <p:nvSpPr>
          <p:cNvPr id="6" name="Textfeld 5"/>
          <p:cNvSpPr txBox="1"/>
          <p:nvPr/>
        </p:nvSpPr>
        <p:spPr>
          <a:xfrm>
            <a:off x="2829827" y="311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" y="3303251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bg1">
                    <a:lumMod val="75000"/>
                  </a:schemeClr>
                </a:solidFill>
              </a:rPr>
              <a:t>Welche </a:t>
            </a:r>
            <a:r>
              <a:rPr lang="de-DE" sz="3600" dirty="0" smtClean="0">
                <a:solidFill>
                  <a:schemeClr val="bg1"/>
                </a:solidFill>
              </a:rPr>
              <a:t>Länder / Sportler</a:t>
            </a:r>
            <a:r>
              <a:rPr lang="de-DE" sz="3600" dirty="0" smtClean="0">
                <a:solidFill>
                  <a:schemeClr val="bg1">
                    <a:lumMod val="75000"/>
                  </a:schemeClr>
                </a:solidFill>
              </a:rPr>
              <a:t> waren erfolgreich?</a:t>
            </a:r>
            <a:endParaRPr lang="de-DE" sz="3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61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5685"/>
            <a:ext cx="12192000" cy="355787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76" y="4625324"/>
            <a:ext cx="2557913" cy="1703752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Kolumbien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1950464" y="5559502"/>
            <a:ext cx="1774513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 smtClean="0">
                <a:solidFill>
                  <a:schemeClr val="bg1"/>
                </a:solidFill>
              </a:rPr>
              <a:t>Jercy</a:t>
            </a:r>
            <a:r>
              <a:rPr lang="de-DE" sz="2400" b="1" dirty="0" smtClean="0">
                <a:solidFill>
                  <a:schemeClr val="bg1"/>
                </a:solidFill>
              </a:rPr>
              <a:t> </a:t>
            </a:r>
            <a:r>
              <a:rPr lang="de-DE" sz="2400" b="1" dirty="0" err="1" smtClean="0">
                <a:solidFill>
                  <a:schemeClr val="bg1"/>
                </a:solidFill>
              </a:rPr>
              <a:t>puello</a:t>
            </a:r>
            <a:endParaRPr lang="de-DE" sz="2400" b="1" dirty="0" smtClean="0">
              <a:solidFill>
                <a:schemeClr val="bg1"/>
              </a:solidFill>
            </a:endParaRPr>
          </a:p>
          <a:p>
            <a:r>
              <a:rPr lang="de-DE" sz="2000" dirty="0" smtClean="0">
                <a:solidFill>
                  <a:schemeClr val="bg1"/>
                </a:solidFill>
              </a:rPr>
              <a:t>6 x Gold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2 x Silber</a:t>
            </a:r>
            <a:endParaRPr lang="de-DE" sz="2000" dirty="0">
              <a:solidFill>
                <a:schemeClr val="bg1"/>
              </a:solidFill>
            </a:endParaRPr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519" y="4509092"/>
            <a:ext cx="1925905" cy="1925905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8433272" y="5633563"/>
            <a:ext cx="2053962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Edwin Estrada</a:t>
            </a:r>
            <a:endParaRPr lang="de-DE" sz="2000" b="1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3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2 x Silber</a:t>
            </a:r>
            <a:endParaRPr lang="de-DE" sz="2000" dirty="0">
              <a:solidFill>
                <a:schemeClr val="bg1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298" y="4403171"/>
            <a:ext cx="1925905" cy="1925905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4935140" y="5559502"/>
            <a:ext cx="2242379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Andres </a:t>
            </a:r>
            <a:r>
              <a:rPr lang="de-DE" sz="2400" b="1" dirty="0" err="1" smtClean="0">
                <a:solidFill>
                  <a:schemeClr val="bg1"/>
                </a:solidFill>
              </a:rPr>
              <a:t>Muñoz</a:t>
            </a:r>
            <a:endParaRPr lang="de-DE" sz="2400" b="1" dirty="0" smtClean="0">
              <a:solidFill>
                <a:schemeClr val="bg1"/>
              </a:solidFill>
            </a:endParaRPr>
          </a:p>
          <a:p>
            <a:r>
              <a:rPr lang="de-DE" sz="2000" dirty="0" smtClean="0">
                <a:solidFill>
                  <a:schemeClr val="bg1"/>
                </a:solidFill>
              </a:rPr>
              <a:t>4 x Gold</a:t>
            </a:r>
          </a:p>
          <a:p>
            <a:r>
              <a:rPr lang="de-DE" sz="2000" dirty="0">
                <a:solidFill>
                  <a:schemeClr val="bg1"/>
                </a:solidFill>
              </a:rPr>
              <a:t>3</a:t>
            </a:r>
            <a:r>
              <a:rPr lang="de-DE" sz="2000" dirty="0" smtClean="0">
                <a:solidFill>
                  <a:schemeClr val="bg1"/>
                </a:solidFill>
              </a:rPr>
              <a:t> x Silber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9865895" y="4701696"/>
            <a:ext cx="1959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bg1"/>
                </a:solidFill>
              </a:rPr>
              <a:t>Pedro </a:t>
            </a:r>
            <a:r>
              <a:rPr lang="de-DE" dirty="0" err="1" smtClean="0">
                <a:solidFill>
                  <a:schemeClr val="bg1"/>
                </a:solidFill>
              </a:rPr>
              <a:t>Causil</a:t>
            </a:r>
            <a:endParaRPr lang="de-DE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bg1"/>
                </a:solidFill>
              </a:rPr>
              <a:t>Yesenia</a:t>
            </a:r>
            <a:r>
              <a:rPr lang="de-DE" dirty="0" smtClean="0">
                <a:solidFill>
                  <a:schemeClr val="bg1"/>
                </a:solidFill>
              </a:rPr>
              <a:t> Escobar</a:t>
            </a:r>
          </a:p>
        </p:txBody>
      </p:sp>
    </p:spTree>
    <p:extLst>
      <p:ext uri="{BB962C8B-B14F-4D97-AF65-F5344CB8AC3E}">
        <p14:creationId xmlns:p14="http://schemas.microsoft.com/office/powerpoint/2010/main" val="764479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632" y="4590809"/>
            <a:ext cx="2062354" cy="2062354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9378" y="4590809"/>
            <a:ext cx="2384371" cy="2062354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7" t="1" b="3375"/>
          <a:stretch/>
        </p:blipFill>
        <p:spPr>
          <a:xfrm>
            <a:off x="446694" y="4630413"/>
            <a:ext cx="1748914" cy="202275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Italien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1924865" y="5555883"/>
            <a:ext cx="1774513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Erika Zanetti</a:t>
            </a:r>
            <a:endParaRPr lang="de-DE" sz="2000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Silber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3 x Bronze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8788085" y="5641788"/>
            <a:ext cx="3185741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 smtClean="0">
                <a:solidFill>
                  <a:schemeClr val="bg1"/>
                </a:solidFill>
              </a:rPr>
              <a:t>Francestca</a:t>
            </a:r>
            <a:r>
              <a:rPr lang="de-DE" sz="2400" b="1" dirty="0" smtClean="0">
                <a:solidFill>
                  <a:schemeClr val="bg1"/>
                </a:solidFill>
              </a:rPr>
              <a:t> Lollobrigida</a:t>
            </a:r>
            <a:endParaRPr lang="de-DE" sz="2000" b="1" dirty="0" smtClean="0">
              <a:solidFill>
                <a:schemeClr val="bg1"/>
              </a:solidFill>
            </a:endParaRPr>
          </a:p>
          <a:p>
            <a:r>
              <a:rPr lang="de-DE" sz="2000" dirty="0" smtClean="0">
                <a:solidFill>
                  <a:schemeClr val="bg1"/>
                </a:solidFill>
              </a:rPr>
              <a:t>1 x Gold</a:t>
            </a:r>
          </a:p>
        </p:txBody>
      </p:sp>
      <p:sp>
        <p:nvSpPr>
          <p:cNvPr id="10" name="Rechteck 9"/>
          <p:cNvSpPr/>
          <p:nvPr/>
        </p:nvSpPr>
        <p:spPr>
          <a:xfrm>
            <a:off x="4935140" y="5559502"/>
            <a:ext cx="2457062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Vincenzo </a:t>
            </a:r>
            <a:r>
              <a:rPr lang="de-DE" sz="2400" b="1" dirty="0" err="1" smtClean="0">
                <a:solidFill>
                  <a:schemeClr val="bg1"/>
                </a:solidFill>
              </a:rPr>
              <a:t>Maiorca</a:t>
            </a:r>
            <a:endParaRPr lang="de-DE" sz="2400" b="1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7453"/>
            <a:ext cx="12192000" cy="35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517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1549</Words>
  <Application>Microsoft Office PowerPoint</Application>
  <PresentationFormat>Breitbild</PresentationFormat>
  <Paragraphs>889</Paragraphs>
  <Slides>32</Slides>
  <Notes>4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500m (+x)</vt:lpstr>
      <vt:lpstr>Gliederung</vt:lpstr>
      <vt:lpstr>Aktuelles Reglement      Grundlegendes</vt:lpstr>
      <vt:lpstr>Aktuelles Reglement      Ablauf quelle: www.worldskate.org/speed/about/regulations.html</vt:lpstr>
      <vt:lpstr>PowerPoint-Präsentation</vt:lpstr>
      <vt:lpstr>Aktuelles Reglement      Start quelle: www.worldskate.org/speed/about/regulations.html</vt:lpstr>
      <vt:lpstr>Analyse der vergangenen 13 Jahre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Zeiten im Jahresverlauf</vt:lpstr>
      <vt:lpstr>Auffälligkeiten bei Teamkonstellationen im Finale</vt:lpstr>
      <vt:lpstr>Rennverlauf</vt:lpstr>
      <vt:lpstr>PowerPoint-Präsentation</vt:lpstr>
      <vt:lpstr>PowerPoint-Präsentation</vt:lpstr>
      <vt:lpstr>Wie stehen die Chancen auf Sieg?</vt:lpstr>
      <vt:lpstr>Wie stehen die Chancen auf Sieg?</vt:lpstr>
      <vt:lpstr>PowerPoint-Präsentation</vt:lpstr>
      <vt:lpstr>Zur Website</vt:lpstr>
      <vt:lpstr>PowerPoint-Präsentation</vt:lpstr>
      <vt:lpstr>Video Analyse</vt:lpstr>
      <vt:lpstr>Problemfelder</vt:lpstr>
      <vt:lpstr>Fähigkeitsprofile</vt:lpstr>
      <vt:lpstr>Erkenntnisse aus der Statistik</vt:lpstr>
      <vt:lpstr>Erkenntnisse aus der Statistik</vt:lpstr>
      <vt:lpstr>Allgemein</vt:lpstr>
      <vt:lpstr>Spezielle Trainingsformen / Vorbereitung</vt:lpstr>
      <vt:lpstr>Übersicht</vt:lpstr>
      <vt:lpstr>Physische Trainingsformen</vt:lpstr>
      <vt:lpstr>Danke Für eure Aufmerksamkeit : 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500m (+x)</dc:title>
  <dc:creator>Timo Le</dc:creator>
  <cp:lastModifiedBy>Timo Le</cp:lastModifiedBy>
  <cp:revision>65</cp:revision>
  <dcterms:created xsi:type="dcterms:W3CDTF">2020-11-27T16:09:07Z</dcterms:created>
  <dcterms:modified xsi:type="dcterms:W3CDTF">2020-11-28T12:59:33Z</dcterms:modified>
</cp:coreProperties>
</file>

<file path=docProps/thumbnail.jpeg>
</file>